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embeddedFontLst>
    <p:embeddedFont>
      <p:font typeface="Nunito"/>
      <p:regular r:id="rId39"/>
      <p:bold r:id="rId40"/>
      <p:italic r:id="rId41"/>
      <p:boldItalic r:id="rId42"/>
    </p:embeddedFont>
    <p:embeddedFont>
      <p:font typeface="Source Code Pro"/>
      <p:regular r:id="rId43"/>
      <p:bold r:id="rId44"/>
      <p:italic r:id="rId45"/>
      <p:boldItalic r:id="rId46"/>
    </p:embeddedFont>
    <p:embeddedFont>
      <p:font typeface="Maven Pro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unito-bold.fntdata"/><Relationship Id="rId20" Type="http://schemas.openxmlformats.org/officeDocument/2006/relationships/slide" Target="slides/slide15.xml"/><Relationship Id="rId42" Type="http://schemas.openxmlformats.org/officeDocument/2006/relationships/font" Target="fonts/Nunito-boldItalic.fntdata"/><Relationship Id="rId41" Type="http://schemas.openxmlformats.org/officeDocument/2006/relationships/font" Target="fonts/Nunito-italic.fntdata"/><Relationship Id="rId22" Type="http://schemas.openxmlformats.org/officeDocument/2006/relationships/slide" Target="slides/slide17.xml"/><Relationship Id="rId44" Type="http://schemas.openxmlformats.org/officeDocument/2006/relationships/font" Target="fonts/SourceCodePro-bold.fntdata"/><Relationship Id="rId21" Type="http://schemas.openxmlformats.org/officeDocument/2006/relationships/slide" Target="slides/slide16.xml"/><Relationship Id="rId43" Type="http://schemas.openxmlformats.org/officeDocument/2006/relationships/font" Target="fonts/SourceCodePro-regular.fntdata"/><Relationship Id="rId24" Type="http://schemas.openxmlformats.org/officeDocument/2006/relationships/slide" Target="slides/slide19.xml"/><Relationship Id="rId46" Type="http://schemas.openxmlformats.org/officeDocument/2006/relationships/font" Target="fonts/SourceCodePro-boldItalic.fntdata"/><Relationship Id="rId23" Type="http://schemas.openxmlformats.org/officeDocument/2006/relationships/slide" Target="slides/slide18.xml"/><Relationship Id="rId45" Type="http://schemas.openxmlformats.org/officeDocument/2006/relationships/font" Target="fonts/SourceCodePr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MavenPro-bold.fntdata"/><Relationship Id="rId25" Type="http://schemas.openxmlformats.org/officeDocument/2006/relationships/slide" Target="slides/slide20.xml"/><Relationship Id="rId47" Type="http://schemas.openxmlformats.org/officeDocument/2006/relationships/font" Target="fonts/MavenPro-regular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Nunito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tash.int.klarna.net/users/prasoon.shukla/repos/bayesian-workshop/browse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Beta_distribution#/media/File:PDF_of_the_Beta_distribution.gif" TargetMode="Externa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(At this point, </a:t>
            </a:r>
            <a:r>
              <a:rPr lang="en" u="sng">
                <a:solidFill>
                  <a:srgbClr val="00838F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run a Jupyter experiment</a:t>
            </a: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for this - estimating the parameter. Then, plot the distribution)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(Ask whether all estimates are equally likely? No? Why?)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(Big takeaway - there is a distribution of possible values of P(H))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7" name="Google Shape;35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Why not?</a:t>
            </a:r>
            <a:endParaRPr/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How does experience tell you to discount evidence?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1" name="Google Shape;38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7f296203d9_0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7f296203d9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4" name="Google Shape;394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(Why not use Uniform?)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(Why use Beta prior - </a:t>
            </a:r>
            <a:r>
              <a:rPr lang="en" u="sng">
                <a:solidFill>
                  <a:srgbClr val="00838F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show some beta prior plots</a:t>
            </a: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(On Jamboard/some pen-and-paper)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(Explain that denominator is just a normalization constant - we don’t need to calculate it)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(Cookbook of priors as Appendix)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9" name="Google Shape;41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2" name="Google Shape;43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8" name="Google Shape;438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5" name="Google Shape;445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7f296203d9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17f296203d9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2" name="Google Shape;452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0" name="Google Shape;460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5" name="Google Shape;465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Source Code Pro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" name="Google Shape;470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Source Code Pro"/>
              <a:buChar char="-"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Curve fitting vs parameter estimation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Source Code Pro"/>
              <a:buChar char="-"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First do via simple sklearn regressor - show one line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Source Code Pro"/>
              <a:buChar char="-"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Possible values of slope + intercept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Source Code Pro"/>
              <a:buChar char="-"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Make a PyMC model + explain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Source Code Pro"/>
              <a:buChar char="-"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Show ribbon over 95% HDI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Source Code Pro"/>
              <a:buChar char="-"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Overlay/Side by side with sklearn model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Source Code Pro"/>
              <a:buChar char="-"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How is putting priors equivalent to ridge/lasso regression/in general regularization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100"/>
              <a:buFont typeface="Source Code Pro"/>
              <a:buChar char="-"/>
            </a:pPr>
            <a:r>
              <a:rPr lang="en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Also try out with various priors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4" name="Google Shape;3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7f296203d9_0_6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g17f296203d9_0_6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7f296203d9_0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5" name="Google Shape;315;g17f296203d9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gif"/><Relationship Id="rId4" Type="http://schemas.openxmlformats.org/officeDocument/2006/relationships/image" Target="../media/image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docs.pymc.io/notebooks/getting_started.html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256174"/>
            <a:ext cx="4255500" cy="212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6666"/>
              <a:buNone/>
            </a:pPr>
            <a:r>
              <a:rPr lang="en"/>
              <a:t>Introduction to Bayesian Inference for Parameter Estimation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25000"/>
              <a:buNone/>
            </a:pPr>
            <a:r>
              <a:rPr i="1" lang="en"/>
              <a:t>OR</a:t>
            </a:r>
            <a:r>
              <a:rPr lang="en"/>
              <a:t>, how bayesian </a:t>
            </a:r>
            <a:r>
              <a:rPr lang="en"/>
              <a:t>inference</a:t>
            </a:r>
            <a:r>
              <a:rPr lang="en"/>
              <a:t> is much, much better than hypothesis tests for real world decisions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Is this coin loaded?</a:t>
            </a:r>
            <a:endParaRPr/>
          </a:p>
        </p:txBody>
      </p:sp>
      <p:sp>
        <p:nvSpPr>
          <p:cNvPr id="330" name="Google Shape;330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/>
              <a:t>Maybe you do this: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Flip the coin many time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P(H) = Number of Heads/Number of coin tosses</a:t>
            </a:r>
            <a:endParaRPr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Is this coin loaded?</a:t>
            </a:r>
            <a:endParaRPr/>
          </a:p>
        </p:txBody>
      </p:sp>
      <p:sp>
        <p:nvSpPr>
          <p:cNvPr id="336" name="Google Shape;336;p2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sz="1600"/>
              <a:t>This is</a:t>
            </a:r>
            <a:r>
              <a:rPr lang="en" sz="1600"/>
              <a:t> called</a:t>
            </a:r>
            <a:r>
              <a:rPr lang="en" sz="1600"/>
              <a:t> estimation</a:t>
            </a:r>
            <a:r>
              <a:rPr lang="en" sz="1600"/>
              <a:t> </a:t>
            </a:r>
            <a:endParaRPr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Is this coin loaded?</a:t>
            </a:r>
            <a:endParaRPr/>
          </a:p>
        </p:txBody>
      </p:sp>
      <p:sp>
        <p:nvSpPr>
          <p:cNvPr id="342" name="Google Shape;342;p2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/>
              <a:t>If you’re familiar with point estimates and Binomial Distribution, you’ll know that we just got calculated MLE for the Binomial Likelihood.</a:t>
            </a:r>
            <a:endParaRPr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Is this coin loaded?</a:t>
            </a:r>
            <a:endParaRPr/>
          </a:p>
        </p:txBody>
      </p:sp>
      <p:sp>
        <p:nvSpPr>
          <p:cNvPr id="348" name="Google Shape;348;p25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Let’s say we flip a coin a many times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Is this coin loaded?</a:t>
            </a:r>
            <a:endParaRPr/>
          </a:p>
        </p:txBody>
      </p:sp>
      <p:sp>
        <p:nvSpPr>
          <p:cNvPr id="354" name="Google Shape;354;p2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/>
              <a:t>But, what if I only let you flip the coin 5 times.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7"/>
          <p:cNvSpPr txBox="1"/>
          <p:nvPr>
            <p:ph type="title"/>
          </p:nvPr>
        </p:nvSpPr>
        <p:spPr>
          <a:xfrm>
            <a:off x="245275" y="1334375"/>
            <a:ext cx="4045200" cy="23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en"/>
              <a:t>5 coin flips: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en"/>
              <a:t>Heads: 4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00"/>
              <a:buNone/>
            </a:pPr>
            <a:r>
              <a:rPr lang="en"/>
              <a:t>Tails: 1</a:t>
            </a:r>
            <a:endParaRPr/>
          </a:p>
        </p:txBody>
      </p:sp>
      <p:sp>
        <p:nvSpPr>
          <p:cNvPr id="360" name="Google Shape;360;p27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b="1" lang="en"/>
              <a:t>Is P(H) == 4/5 == 80%?</a:t>
            </a:r>
            <a:endParaRPr b="1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Probability and belief</a:t>
            </a:r>
            <a:endParaRPr/>
          </a:p>
        </p:txBody>
      </p:sp>
      <p:sp>
        <p:nvSpPr>
          <p:cNvPr id="366" name="Google Shape;366;p2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Some probabilities make intuitive sense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50% probability to throw heads on a coin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About 2.78% probability of throwing snake eyes at craps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About 4.7% probability to draw two pairs at poker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/>
              <a:t>While others are not as easy to understand within the </a:t>
            </a:r>
            <a:r>
              <a:rPr i="1" lang="en"/>
              <a:t>‘flip-a-coin-many-times’ </a:t>
            </a:r>
            <a:r>
              <a:rPr lang="en"/>
              <a:t>framework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Probability of snow tomorrow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Probability that a candidate will win an election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Probability that the sun will rise tomorrow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Probability and belief</a:t>
            </a:r>
            <a:endParaRPr/>
          </a:p>
        </p:txBody>
      </p:sp>
      <p:sp>
        <p:nvSpPr>
          <p:cNvPr id="372" name="Google Shape;372;p2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 sz="1600"/>
              <a:t>What is experience? What really is </a:t>
            </a:r>
            <a:r>
              <a:rPr i="1" lang="en" sz="1600"/>
              <a:t>intuition</a:t>
            </a:r>
            <a:r>
              <a:rPr lang="en" sz="1600"/>
              <a:t>? How do we </a:t>
            </a:r>
            <a:r>
              <a:rPr i="1" lang="en" sz="1600"/>
              <a:t>inject</a:t>
            </a:r>
            <a:r>
              <a:rPr lang="en" sz="1600"/>
              <a:t> experience into decision-making?</a:t>
            </a:r>
            <a:endParaRPr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i="1" lang="en" sz="1600"/>
              <a:t>Probability</a:t>
            </a:r>
            <a:r>
              <a:rPr lang="en" sz="1600"/>
              <a:t> is a measure of a </a:t>
            </a:r>
            <a:r>
              <a:rPr i="1" lang="en" sz="1600"/>
              <a:t>belief</a:t>
            </a:r>
            <a:endParaRPr i="1"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i="1" lang="en" sz="1600"/>
              <a:t>p=0</a:t>
            </a:r>
            <a:r>
              <a:rPr lang="en" sz="1600"/>
              <a:t> means </a:t>
            </a:r>
            <a:r>
              <a:rPr i="1" lang="en" sz="1600"/>
              <a:t>“I’m certain that the event is false”</a:t>
            </a:r>
            <a:endParaRPr i="1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 sz="1600"/>
              <a:t>p=1</a:t>
            </a:r>
            <a:r>
              <a:rPr lang="en" sz="1600"/>
              <a:t> means </a:t>
            </a:r>
            <a:r>
              <a:rPr i="1" lang="en" sz="1600"/>
              <a:t>“I’m certain that the event is true”</a:t>
            </a:r>
            <a:endParaRPr i="1"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i="1" lang="en" sz="1600"/>
              <a:t>p=0.5 </a:t>
            </a:r>
            <a:r>
              <a:rPr lang="en" sz="1600"/>
              <a:t>means</a:t>
            </a:r>
            <a:r>
              <a:rPr i="1" lang="en" sz="1600"/>
              <a:t> “Neither true nor false is more likely”</a:t>
            </a:r>
            <a:endParaRPr i="1"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1600"/>
              <a:t>Different observers can assign different probabilities to the same event (subjective probability).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i="1" lang="en" sz="1600"/>
              <a:t>Bayesian</a:t>
            </a:r>
            <a:r>
              <a:rPr lang="en" sz="1600"/>
              <a:t>: someone who adheres to this interpretation of probability.</a:t>
            </a:r>
            <a:endParaRPr sz="1600"/>
          </a:p>
        </p:txBody>
      </p:sp>
      <p:sp>
        <p:nvSpPr>
          <p:cNvPr id="378" name="Google Shape;378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7142"/>
              <a:buNone/>
            </a:pPr>
            <a:r>
              <a:rPr lang="en"/>
              <a:t>The Bayesian (Subjectivist) interpretation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1"/>
          <p:cNvSpPr txBox="1"/>
          <p:nvPr>
            <p:ph idx="1" type="body"/>
          </p:nvPr>
        </p:nvSpPr>
        <p:spPr>
          <a:xfrm>
            <a:off x="1303800" y="1716150"/>
            <a:ext cx="7030500" cy="28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600"/>
              <a:t>Event - </a:t>
            </a:r>
            <a:r>
              <a:rPr lang="en" sz="1600"/>
              <a:t>a statement that can be true or false</a:t>
            </a:r>
            <a:endParaRPr i="1"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i="1" lang="en" sz="1600"/>
              <a:t>	“It will snow tomorrow”, “I roll 6 on this die”</a:t>
            </a:r>
            <a:endParaRPr i="1"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600"/>
              <a:t>Probability - </a:t>
            </a:r>
            <a:r>
              <a:rPr lang="en" sz="1600"/>
              <a:t>the subjective measure of belief in the event</a:t>
            </a:r>
            <a:endParaRPr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1600"/>
              <a:t>	</a:t>
            </a:r>
            <a:r>
              <a:rPr i="1" lang="en" sz="1600"/>
              <a:t>P(“It will snow tomorrow”) = 2%</a:t>
            </a:r>
            <a:br>
              <a:rPr i="1" lang="en" sz="1600"/>
            </a:br>
            <a:r>
              <a:rPr i="1" lang="en" sz="1600"/>
              <a:t>	P(“This slide is green”) = 0%</a:t>
            </a:r>
            <a:br>
              <a:rPr i="1" lang="en" sz="1600"/>
            </a:br>
            <a:r>
              <a:rPr i="1" lang="en" sz="1600"/>
              <a:t>	P(“I’m giving this talk from Berlin”) = 100%</a:t>
            </a:r>
            <a:endParaRPr i="1"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i="1" lang="en" sz="1600"/>
              <a:t>Conditioning - </a:t>
            </a:r>
            <a:r>
              <a:rPr lang="en" sz="1600"/>
              <a:t>the act of assuming that an event is true</a:t>
            </a:r>
            <a:endParaRPr sz="16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sz="1600"/>
              <a:t>	</a:t>
            </a:r>
            <a:r>
              <a:rPr i="1" lang="en" sz="1600"/>
              <a:t>P(“it has two wheels” </a:t>
            </a:r>
            <a:r>
              <a:rPr b="1" i="1" lang="en" sz="1600"/>
              <a:t>| </a:t>
            </a:r>
            <a:r>
              <a:rPr i="1" lang="en" sz="1600"/>
              <a:t>“it’s a bicycle”) = 95% (?)</a:t>
            </a:r>
            <a:endParaRPr i="1" sz="1600"/>
          </a:p>
        </p:txBody>
      </p:sp>
      <p:sp>
        <p:nvSpPr>
          <p:cNvPr id="384" name="Google Shape;384;p3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Some notation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What is Bayesian Inference anyway? </a:t>
            </a:r>
            <a:endParaRPr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Motivated via a simple coin-toss experiment + demo</a:t>
            </a:r>
            <a:endParaRPr sz="14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 German Tank Problem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(If we have the time) Linear Regression: Curve fitting vs parameter estimation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When you should use Bayesian Estimates vs classical hypothesis tests</a:t>
            </a:r>
            <a:endParaRPr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600"/>
              <a:t>H - </a:t>
            </a:r>
            <a:r>
              <a:rPr lang="en" sz="1600"/>
              <a:t>our hypothesis about a state of a “something”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1600"/>
              <a:t>D - </a:t>
            </a:r>
            <a:r>
              <a:rPr lang="en" sz="1600"/>
              <a:t>data collected from observations of the “something”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1600"/>
              <a:t>Bayes’ theorem: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390" name="Google Shape;390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Bayes’ theorem</a:t>
            </a:r>
            <a:endParaRPr/>
          </a:p>
        </p:txBody>
      </p:sp>
      <p:pic>
        <p:nvPicPr>
          <p:cNvPr id="391" name="Google Shape;39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38202" y="2895974"/>
            <a:ext cx="3269601" cy="10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Common Bayesian Jargon</a:t>
            </a:r>
            <a:endParaRPr/>
          </a:p>
        </p:txBody>
      </p:sp>
      <p:sp>
        <p:nvSpPr>
          <p:cNvPr id="397" name="Google Shape;397;p3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55000" lnSpcReduction="1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3846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3846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3846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3846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53731"/>
              <a:buNone/>
            </a:pPr>
            <a:r>
              <a:rPr lang="en" sz="3350"/>
              <a:t>P(H) - Prior</a:t>
            </a:r>
            <a:br>
              <a:rPr lang="en" sz="3350"/>
            </a:br>
            <a:r>
              <a:rPr lang="en" sz="3350"/>
              <a:t>P(D | H) - Likelihood</a:t>
            </a:r>
            <a:br>
              <a:rPr lang="en" sz="3350"/>
            </a:br>
            <a:r>
              <a:rPr lang="en" sz="3350"/>
              <a:t>P(D) - Predictive probability, marginal Likelihood, evidence</a:t>
            </a:r>
            <a:br>
              <a:rPr lang="en" sz="3350"/>
            </a:br>
            <a:r>
              <a:rPr lang="en" sz="3350"/>
              <a:t>P(H | D) - Posterior</a:t>
            </a:r>
            <a:endParaRPr sz="3350"/>
          </a:p>
        </p:txBody>
      </p:sp>
      <p:pic>
        <p:nvPicPr>
          <p:cNvPr id="398" name="Google Shape;398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3789" y="1990049"/>
            <a:ext cx="3473474" cy="113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7142"/>
              <a:buNone/>
            </a:pPr>
            <a:r>
              <a:rPr lang="en"/>
              <a:t>Modeling belief and incorporating evidence</a:t>
            </a:r>
            <a:endParaRPr/>
          </a:p>
        </p:txBody>
      </p:sp>
      <p:sp>
        <p:nvSpPr>
          <p:cNvPr id="404" name="Google Shape;404;p3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have some belief about events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see some evidence of those events happening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 ‘modulate’ our belief based on experience</a:t>
            </a:r>
            <a:endParaRPr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5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Modeling a coin toss with maths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Modeling the coin flips</a:t>
            </a:r>
            <a:endParaRPr/>
          </a:p>
        </p:txBody>
      </p:sp>
      <p:sp>
        <p:nvSpPr>
          <p:cNvPr id="415" name="Google Shape;415;p3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62895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62895"/>
              <a:buNone/>
            </a:pPr>
            <a:r>
              <a:rPr lang="en"/>
              <a:t>P(n|Θ) - Probability of throwing n HEADS in N throws </a:t>
            </a:r>
            <a:r>
              <a:rPr b="1" lang="en"/>
              <a:t>if the head probability is Θ</a:t>
            </a:r>
            <a:br>
              <a:rPr b="1" lang="en"/>
            </a:b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62895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62895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62895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62895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62895"/>
              <a:buNone/>
            </a:pPr>
            <a:r>
              <a:t/>
            </a:r>
            <a:endParaRPr/>
          </a:p>
        </p:txBody>
      </p:sp>
      <p:pic>
        <p:nvPicPr>
          <p:cNvPr id="416" name="Google Shape;41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64488" y="2690463"/>
            <a:ext cx="3114675" cy="94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Beta Prior</a:t>
            </a:r>
            <a:endParaRPr/>
          </a:p>
        </p:txBody>
      </p:sp>
      <p:sp>
        <p:nvSpPr>
          <p:cNvPr id="422" name="Google Shape;422;p37"/>
          <p:cNvSpPr txBox="1"/>
          <p:nvPr>
            <p:ph idx="1" type="body"/>
          </p:nvPr>
        </p:nvSpPr>
        <p:spPr>
          <a:xfrm>
            <a:off x="311700" y="1468825"/>
            <a:ext cx="46725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/>
              <a:t>Allows us to represent beliefs about variables between 0 and 1</a:t>
            </a:r>
            <a:endParaRPr/>
          </a:p>
        </p:txBody>
      </p:sp>
      <p:pic>
        <p:nvPicPr>
          <p:cNvPr id="423" name="Google Shape;42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00600" y="665726"/>
            <a:ext cx="4424000" cy="4423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Google Shape;424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4525" y="2688024"/>
            <a:ext cx="4313175" cy="9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8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Computing the posterior using Bayes’ theorem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9"/>
          <p:cNvSpPr txBox="1"/>
          <p:nvPr>
            <p:ph type="title"/>
          </p:nvPr>
        </p:nvSpPr>
        <p:spPr>
          <a:xfrm>
            <a:off x="1303800" y="415150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7142"/>
              <a:buNone/>
            </a:pPr>
            <a:r>
              <a:rPr lang="en"/>
              <a:t>Calculating posterior </a:t>
            </a:r>
            <a:r>
              <a:rPr lang="en"/>
              <a:t>distribution</a:t>
            </a:r>
            <a:r>
              <a:rPr lang="en"/>
              <a:t> of the success parameter</a:t>
            </a:r>
            <a:endParaRPr/>
          </a:p>
        </p:txBody>
      </p:sp>
      <p:pic>
        <p:nvPicPr>
          <p:cNvPr id="435" name="Google Shape;43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3800" y="1562700"/>
            <a:ext cx="5861026" cy="323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PyMC: models</a:t>
            </a:r>
            <a:endParaRPr/>
          </a:p>
        </p:txBody>
      </p:sp>
      <p:sp>
        <p:nvSpPr>
          <p:cNvPr id="441" name="Google Shape;441;p4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PyMC allows us to define probabilistic models in python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/>
              <a:t>Models are defined using the pm.Model() context manager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/>
              <a:t>Very similar to the maths!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42" name="Google Shape;44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4975" y="3130825"/>
            <a:ext cx="7239000" cy="167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4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PyMC: conditioning</a:t>
            </a:r>
            <a:endParaRPr/>
          </a:p>
        </p:txBody>
      </p:sp>
      <p:sp>
        <p:nvSpPr>
          <p:cNvPr id="448" name="Google Shape;448;p4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Variables in the model can be observed, this is equivalent to </a:t>
            </a:r>
            <a:r>
              <a:rPr b="1" lang="en"/>
              <a:t>conditioning!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449" name="Google Shape;449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2975" y="2463913"/>
            <a:ext cx="7258050" cy="235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ctrTitle"/>
          </p:nvPr>
        </p:nvSpPr>
        <p:spPr>
          <a:xfrm>
            <a:off x="851300" y="3689550"/>
            <a:ext cx="4267200" cy="6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6666"/>
              <a:buNone/>
            </a:pPr>
            <a:r>
              <a:rPr lang="en">
                <a:solidFill>
                  <a:srgbClr val="F6B26B"/>
                </a:solidFill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whoami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PyMC: Inference</a:t>
            </a:r>
            <a:endParaRPr/>
          </a:p>
        </p:txBody>
      </p:sp>
      <p:sp>
        <p:nvSpPr>
          <p:cNvPr id="455" name="Google Shape;455;p4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600"/>
              <a:t>Once we have defined the model, we can manipulate it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Maximum a posteriori estimation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Posterior sampling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Posterior analysis (traces, histograms, densities)</a:t>
            </a:r>
            <a:endParaRPr sz="1600"/>
          </a:p>
        </p:txBody>
      </p:sp>
      <p:sp>
        <p:nvSpPr>
          <p:cNvPr id="456" name="Google Shape;456;p42"/>
          <p:cNvSpPr txBox="1"/>
          <p:nvPr/>
        </p:nvSpPr>
        <p:spPr>
          <a:xfrm>
            <a:off x="770550" y="4745950"/>
            <a:ext cx="28269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57" name="Google Shape;457;p42"/>
          <p:cNvSpPr txBox="1"/>
          <p:nvPr/>
        </p:nvSpPr>
        <p:spPr>
          <a:xfrm>
            <a:off x="461350" y="4745950"/>
            <a:ext cx="780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3"/>
              </a:rPr>
              <a:t>Read more: getting started with PyMC3</a:t>
            </a:r>
            <a:endParaRPr b="0" i="0" sz="1400" u="none" cap="none" strike="noStrike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Coin Toss - PyMC vs hand-calculated posterior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4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German Tank Problem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45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Linear Regression - Estimate params as distributions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6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Is the coin fair?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Is this coin fair?</a:t>
            </a:r>
            <a:endParaRPr/>
          </a:p>
        </p:txBody>
      </p:sp>
      <p:sp>
        <p:nvSpPr>
          <p:cNvPr id="300" name="Google Shape;300;p17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 give you a coin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Can you guess whether the coin is fair?</a:t>
            </a:r>
            <a:endParaRPr sz="1600"/>
          </a:p>
        </p:txBody>
      </p:sp>
      <p:pic>
        <p:nvPicPr>
          <p:cNvPr id="301" name="Google Shape;3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626" y="2645075"/>
            <a:ext cx="2794950" cy="138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Is this coin fair?</a:t>
            </a:r>
            <a:endParaRPr/>
          </a:p>
        </p:txBody>
      </p:sp>
      <p:sp>
        <p:nvSpPr>
          <p:cNvPr id="307" name="Google Shape;307;p1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Well, w</a:t>
            </a:r>
            <a:r>
              <a:rPr lang="en" sz="1900"/>
              <a:t>hat does fair </a:t>
            </a:r>
            <a:r>
              <a:rPr i="1" lang="en" sz="1900"/>
              <a:t>mean</a:t>
            </a:r>
            <a:r>
              <a:rPr lang="en" sz="1900"/>
              <a:t>? </a:t>
            </a: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9"/>
          <p:cNvSpPr txBox="1"/>
          <p:nvPr>
            <p:ph idx="1" type="body"/>
          </p:nvPr>
        </p:nvSpPr>
        <p:spPr>
          <a:xfrm>
            <a:off x="2993550" y="2461650"/>
            <a:ext cx="3156900" cy="6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Let’s reframe the problem</a:t>
            </a:r>
            <a:endParaRPr sz="1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Is this coin fair?</a:t>
            </a:r>
            <a:endParaRPr/>
          </a:p>
        </p:txBody>
      </p:sp>
      <p:sp>
        <p:nvSpPr>
          <p:cNvPr id="318" name="Google Shape;318;p20"/>
          <p:cNvSpPr txBox="1"/>
          <p:nvPr>
            <p:ph idx="1" type="body"/>
          </p:nvPr>
        </p:nvSpPr>
        <p:spPr>
          <a:xfrm>
            <a:off x="1303800" y="195730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Given a coin, c</a:t>
            </a:r>
            <a:r>
              <a:rPr lang="en" sz="1600"/>
              <a:t>an you </a:t>
            </a:r>
            <a:r>
              <a:rPr i="1" lang="en" sz="1600"/>
              <a:t>estimate</a:t>
            </a:r>
            <a:r>
              <a:rPr lang="en" sz="1600"/>
              <a:t> the probability of getting a Heads on the coin?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If all outcomes (Heads, Tails) are equally likely (within some tolerance), then we can say that the coin is fair.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Is this coin loaded?</a:t>
            </a:r>
            <a:endParaRPr/>
          </a:p>
        </p:txBody>
      </p:sp>
      <p:sp>
        <p:nvSpPr>
          <p:cNvPr id="324" name="Google Shape;324;p21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rPr lang="en" sz="1600"/>
              <a:t>If I hand you the coin, how would you find out the probability of heads?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